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70" y="-13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DD6B0CA-8319-4BD5-89C9-48A731824B4E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7188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3E82B87A-EAA8-4779-BCC6-94F0886B1B6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22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79298" y="396721"/>
            <a:ext cx="8165306" cy="162281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79298" y="2039353"/>
            <a:ext cx="8165306" cy="1931917"/>
          </a:xfrm>
        </p:spPr>
        <p:txBody>
          <a:bodyPr tIns="0"/>
          <a:lstStyle>
            <a:lvl1pPr marL="30238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F8E745D-077E-43EA-9478-406D995B956D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Овал 7"/>
          <p:cNvSpPr/>
          <p:nvPr/>
        </p:nvSpPr>
        <p:spPr>
          <a:xfrm>
            <a:off x="1015816" y="1558455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275706" y="1482631"/>
            <a:ext cx="70564" cy="7055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ED58B671-A755-474E-90C3-53653AD835C0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0469" y="302739"/>
            <a:ext cx="2016125" cy="645022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60078" y="302740"/>
            <a:ext cx="6132380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9B81E0F-D6BF-42B7-A5C0-C27C60864601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17847F6-0C55-45AF-90C1-8247CAB9C4C9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6728" y="-60"/>
            <a:ext cx="7560469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2498" y="2866377"/>
            <a:ext cx="7056438" cy="2519892"/>
          </a:xfrm>
        </p:spPr>
        <p:txBody>
          <a:bodyPr anchor="t"/>
          <a:lstStyle>
            <a:lvl1pPr algn="l">
              <a:lnSpc>
                <a:spcPts val="4960"/>
              </a:lnSpc>
              <a:buNone/>
              <a:defRPr sz="44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42498" y="1175949"/>
            <a:ext cx="7056438" cy="1664178"/>
          </a:xfrm>
        </p:spPr>
        <p:txBody>
          <a:bodyPr anchor="b"/>
          <a:lstStyle>
            <a:lvl1pPr marL="20159" indent="0">
              <a:lnSpc>
                <a:spcPts val="2535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C1D30908-5BB4-4F8E-905F-81F21A6496F7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520156" y="0"/>
            <a:ext cx="8400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394833" y="3102637"/>
            <a:ext cx="231854" cy="23183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654724" y="3026813"/>
            <a:ext cx="70564" cy="7055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2658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16521" y="1679928"/>
            <a:ext cx="4032250" cy="51405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D5A1CAE2-9BE3-4B28-80F3-2E378AE1D2B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5688315"/>
            <a:ext cx="9072563" cy="1259946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41119" y="361866"/>
            <a:ext cx="4435475" cy="70557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556" indent="0" algn="l">
              <a:lnSpc>
                <a:spcPct val="100000"/>
              </a:lnSpc>
              <a:spcBef>
                <a:spcPts val="110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4031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119" y="1068513"/>
            <a:ext cx="4435475" cy="453580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3416" indent="-302383">
              <a:lnSpc>
                <a:spcPct val="100000"/>
              </a:lnSpc>
              <a:spcBef>
                <a:spcPts val="772"/>
              </a:spcBef>
              <a:defRPr sz="2600"/>
            </a:lvl1pPr>
            <a:lvl2pPr>
              <a:lnSpc>
                <a:spcPct val="100000"/>
              </a:lnSpc>
              <a:spcBef>
                <a:spcPts val="772"/>
              </a:spcBef>
              <a:defRPr sz="2200"/>
            </a:lvl2pPr>
            <a:lvl3pPr>
              <a:lnSpc>
                <a:spcPct val="100000"/>
              </a:lnSpc>
              <a:spcBef>
                <a:spcPts val="772"/>
              </a:spcBef>
              <a:defRPr sz="2000"/>
            </a:lvl3pPr>
            <a:lvl4pPr>
              <a:lnSpc>
                <a:spcPct val="100000"/>
              </a:lnSpc>
              <a:spcBef>
                <a:spcPts val="772"/>
              </a:spcBef>
              <a:defRPr sz="1800"/>
            </a:lvl4pPr>
            <a:lvl5pPr>
              <a:lnSpc>
                <a:spcPct val="100000"/>
              </a:lnSpc>
              <a:spcBef>
                <a:spcPts val="772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126C8B57-22C2-4320-9461-2624D651272E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58" y="302387"/>
            <a:ext cx="8266113" cy="1259946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D56E8040-07BF-4E73-9C08-F89233D520D0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8949" y="0"/>
            <a:ext cx="8961676" cy="75596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4D54EF22-555E-45A0-99C5-F1CB30B9EA1F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118949" y="-60"/>
            <a:ext cx="8064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38958"/>
            <a:ext cx="4200260" cy="1280945"/>
          </a:xfrm>
          <a:ln>
            <a:noFill/>
          </a:ln>
        </p:spPr>
        <p:txBody>
          <a:bodyPr anchor="b"/>
          <a:lstStyle>
            <a:lvl1pPr algn="l">
              <a:lnSpc>
                <a:spcPts val="2205"/>
              </a:lnSpc>
              <a:buNone/>
              <a:defRPr sz="24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550917"/>
            <a:ext cx="4200260" cy="769967"/>
          </a:xfrm>
        </p:spPr>
        <p:txBody>
          <a:bodyPr/>
          <a:lstStyle>
            <a:lvl1pPr marL="50397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4031" y="2351900"/>
            <a:ext cx="8988557" cy="440106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6B43D83-20BC-4949-A041-BC853B47A397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9894" y="1175950"/>
            <a:ext cx="3024188" cy="2183906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857E340-A4BD-47B2-9A58-9B632C2A5906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Прямоугольник 7"/>
          <p:cNvSpPr/>
          <p:nvPr/>
        </p:nvSpPr>
        <p:spPr>
          <a:xfrm>
            <a:off x="840052" y="1175950"/>
            <a:ext cx="5040313" cy="50397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794" tIns="302383" rIns="100794" bIns="50397" rtlCol="0" anchor="t">
            <a:normAutofit/>
          </a:bodyPr>
          <a:lstStyle>
            <a:extLst/>
          </a:lstStyle>
          <a:p>
            <a:pPr marL="0" indent="-312462" algn="l" rtl="0" eaLnBrk="1" latinLnBrk="0" hangingPunct="1">
              <a:lnSpc>
                <a:spcPts val="3307"/>
              </a:lnSpc>
              <a:spcBef>
                <a:spcPts val="661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4057" y="1259949"/>
            <a:ext cx="4872302" cy="387412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0794" tIns="302383" anchor="t"/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37362" y="1051984"/>
            <a:ext cx="756047" cy="2252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516196" y="1032633"/>
            <a:ext cx="715724" cy="22521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4057" y="5291772"/>
            <a:ext cx="4872302" cy="839964"/>
          </a:xfrm>
        </p:spPr>
        <p:txBody>
          <a:bodyPr anchor="ctr"/>
          <a:lstStyle>
            <a:lvl1pPr marL="0" indent="0" algn="l">
              <a:lnSpc>
                <a:spcPts val="1764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99502" y="-899402"/>
            <a:ext cx="1806759" cy="180656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86109" y="23262"/>
            <a:ext cx="1876547" cy="18763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01614" y="1163027"/>
            <a:ext cx="1241025" cy="121543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16623" y="-60"/>
            <a:ext cx="8964003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82658" y="302737"/>
            <a:ext cx="8266113" cy="1259946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82658" y="1595931"/>
            <a:ext cx="8266113" cy="5291773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948245" y="6950701"/>
            <a:ext cx="2352146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lvl="0"/>
            <a:endParaRPr lang="x-none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300391" y="6950701"/>
            <a:ext cx="3192198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lvl="0"/>
            <a:endParaRPr lang="x-none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495949" y="6950701"/>
            <a:ext cx="504031" cy="524977"/>
          </a:xfrm>
          <a:prstGeom prst="rect">
            <a:avLst/>
          </a:prstGeom>
        </p:spPr>
        <p:txBody>
          <a:bodyPr lIns="100794" tIns="50397" rIns="100794" bIns="50397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lvl="0"/>
            <a:fld id="{C2D05B32-0C2E-4D74-81C6-641B8CE2E122}" type="slidenum">
              <a:rPr lang="x-none" smtClean="0"/>
              <a:t>‹#›</a:t>
            </a:fld>
            <a:endParaRPr lang="x-none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18949" y="-60"/>
            <a:ext cx="80645" cy="755973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7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312462" algn="l" rtl="0" eaLnBrk="1" latinLnBrk="0" hangingPunct="1">
        <a:lnSpc>
          <a:spcPct val="100000"/>
        </a:lnSpc>
        <a:spcBef>
          <a:spcPts val="661"/>
        </a:spcBef>
        <a:buClr>
          <a:schemeClr val="accent1"/>
        </a:buClr>
        <a:buSzPct val="80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62065" algn="l" rtl="0" eaLnBrk="1" latinLnBrk="0" hangingPunct="1">
        <a:lnSpc>
          <a:spcPct val="100000"/>
        </a:lnSpc>
        <a:spcBef>
          <a:spcPts val="606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705" indent="-25198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191509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79" indent="-201589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3106" indent="-201589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933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681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8507" indent="-201589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u="sng"/>
              <a:t>Квантовая криптография</a:t>
            </a:r>
            <a:r>
              <a:rPr lang="x-none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b="1"/>
              <a:t>Протокол с шестью состояниями 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91407" y="2261148"/>
            <a:ext cx="5653088" cy="900113"/>
          </a:xfrm>
        </p:spPr>
      </p:pic>
      <p:sp>
        <p:nvSpPr>
          <p:cNvPr id="4" name="TextBox 3"/>
          <p:cNvSpPr txBox="1"/>
          <p:nvPr/>
        </p:nvSpPr>
        <p:spPr>
          <a:xfrm>
            <a:off x="540000" y="1620000"/>
            <a:ext cx="742680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Исходно представляет протокол BB84, но </a:t>
            </a:r>
            <a:r>
              <a:rPr lang="ru-RU" sz="2000" b="0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ещѐ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с одним базисом, а именно: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0000" y="4573440"/>
            <a:ext cx="8553960" cy="22665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57127" y="3535181"/>
            <a:ext cx="669996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Формирование квантового ключа по протоколу с шестью состояниями</a:t>
            </a:r>
            <a:r>
              <a:rPr lang="ru-RU" sz="15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b="1"/>
              <a:t>Квантовый протокол ВВ84(4+2).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374775"/>
            <a:ext cx="9070975" cy="43846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ru-RU" sz="2200"/>
              <a:t>Исходно представляет протокол BB84, но ещѐ с одним базисом, а именно:</a:t>
            </a:r>
          </a:p>
          <a:p>
            <a:pPr lvl="0">
              <a:buNone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0" y="1980000"/>
            <a:ext cx="5561279" cy="1054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68170" y="2956419"/>
            <a:ext cx="9635760" cy="1023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 соответствии с этим, существует еще два возможных направления </a:t>
            </a:r>
            <a:endParaRPr lang="ru-RU" sz="22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поляризации </a:t>
            </a: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для переданного фотона: </a:t>
            </a:r>
            <a:r>
              <a:rPr lang="ru-RU" sz="2200" b="0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правоциркулярное</a:t>
            </a: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и </a:t>
            </a:r>
            <a:r>
              <a:rPr lang="ru-RU" sz="2200" b="0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левоциркулярное</a:t>
            </a: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26040" y="4140000"/>
            <a:ext cx="8553960" cy="22665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40000" y="6660000"/>
            <a:ext cx="813996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Формирование квантового ключа по протоколу с шестью состояниями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800" b="1"/>
              <a:t>Протокол Гольденберга-Вайдмана.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000" y="1614197"/>
            <a:ext cx="8309879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 протоколе </a:t>
            </a:r>
            <a:r>
              <a:rPr lang="ru-RU" sz="2000" b="0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Гольденберга-Вайдмана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Алиса и Боб используют для сообщения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два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ортогональных состояния</a:t>
            </a:r>
            <a:r>
              <a:rPr lang="ru-RU" sz="15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28079" y="2631232"/>
            <a:ext cx="4724640" cy="6757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389680" y="3714840"/>
            <a:ext cx="5890319" cy="785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ru-RU" sz="3200" b="1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Протокол Коаши-Имото</a:t>
            </a:r>
            <a:r>
              <a:rPr lang="ru-RU" sz="2400" b="1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80000" y="5036400"/>
            <a:ext cx="6372719" cy="7235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40000" y="4726800"/>
            <a:ext cx="8919360" cy="673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Два состояния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15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259" y="5940000"/>
            <a:ext cx="891936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кодирующие биты «0» и «1», определяются отражательной R и </a:t>
            </a:r>
            <a:r>
              <a:rPr lang="ru-RU" sz="2000" b="0" i="0" u="none" strike="noStrike" kern="1200" dirty="0" err="1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пропускательной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T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способностями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входного разделителя лучей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623888"/>
            <a:ext cx="9070975" cy="1536700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/>
            </a:r>
            <a:br>
              <a:rPr lang="x-none"/>
            </a:br>
            <a:r>
              <a:rPr lang="x-none" sz="3200" b="1"/>
              <a:t>Типовые структуры квантовых систем распределения ключей.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000" y="3240000"/>
            <a:ext cx="6615720" cy="1230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ru-RU" sz="4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-</a:t>
            </a:r>
            <a:r>
              <a:rPr lang="ru-RU" sz="36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4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поляризационное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ru-RU" sz="4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-  фазовое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ru-RU" sz="4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-  кодирование временными сдвигами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b="1"/>
              <a:t>Структура системы с поляризационным кодированием.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712" y="1973543"/>
            <a:ext cx="8640000" cy="7253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Исторически первой реализацией системы квантового распределения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ключей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была поляризационная схема кодирования, работающая по протоколу BB84</a:t>
            </a:r>
            <a:r>
              <a:rPr lang="ru-RU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0000" y="2880000"/>
            <a:ext cx="7436520" cy="28954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30392" y="6091448"/>
            <a:ext cx="849132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Схема квантовой криптографической установки с поляризационным кодированием.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b="1"/>
              <a:t>Структура системы с фазовым кодированием.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0" y="2915741"/>
            <a:ext cx="5715360" cy="4000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20000" y="1226160"/>
            <a:ext cx="5648400" cy="4533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60000" y="6300000"/>
            <a:ext cx="900000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Таблица  - Иллюстрация протокола BB84 с четырьмя состояниями </a:t>
            </a:r>
            <a:endParaRPr lang="ru-RU" sz="2000" b="1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для 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фазового кодирования.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" y="540000"/>
            <a:ext cx="8280000" cy="28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00000" y="4320000"/>
            <a:ext cx="7920000" cy="23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385280" y="3626280"/>
            <a:ext cx="689472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Схема приемо-передающего модуля системы </a:t>
            </a:r>
            <a:r>
              <a:rPr lang="ru-RU" sz="2000" b="1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Id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3000 </a:t>
            </a:r>
            <a:r>
              <a:rPr lang="ru-RU" sz="2000" b="1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Clavis</a:t>
            </a:r>
            <a:endParaRPr lang="ru-RU" sz="2000" b="1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000" y="6840000"/>
            <a:ext cx="792000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Схема кодирующего модуля системы </a:t>
            </a:r>
            <a:r>
              <a:rPr lang="ru-RU" sz="2000" b="1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Id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3000 </a:t>
            </a:r>
            <a:r>
              <a:rPr lang="ru-RU" sz="2000" b="1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Clavis</a:t>
            </a:r>
            <a:endParaRPr lang="ru-RU" sz="2000" b="1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b="1"/>
              <a:t>Структура системы с временным кодированием 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4000" y="2413440"/>
            <a:ext cx="8856000" cy="2806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40000" y="5606280"/>
            <a:ext cx="787392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Схема оптоволоконной системы квантовой криптографии на </a:t>
            </a:r>
            <a:endParaRPr lang="ru-RU" sz="2000" b="1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временных 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сдвигах без интерферометров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0" y="1620000"/>
            <a:ext cx="4219559" cy="40575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40000" y="540000"/>
            <a:ext cx="854136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Квантовый состояния в базисах и </a:t>
            </a:r>
            <a:r>
              <a:rPr lang="ru-RU" sz="2000" b="1" i="0" u="none" strike="noStrike" kern="1200" dirty="0" err="1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подбазисах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для схемы на временных </a:t>
            </a:r>
            <a:endParaRPr lang="ru-RU" sz="2000" b="1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сдвигах 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при реализации протокола BB84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00" y="6120000"/>
            <a:ext cx="1001520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 отличие от стандартного протокола BB84 для согласования </a:t>
            </a:r>
            <a:r>
              <a:rPr lang="ru-RU" sz="2000" b="1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базиса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500"/>
            </a:pPr>
            <a:r>
              <a:rPr lang="ru-RU" sz="2000" b="1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требуется </a:t>
            </a:r>
            <a:r>
              <a:rPr lang="ru-RU" sz="2000" b="1" dirty="0">
                <a:latin typeface="Arial" pitchFamily="18"/>
                <a:ea typeface="Andale Sans UI" pitchFamily="2"/>
                <a:cs typeface="Tahoma" pitchFamily="2"/>
              </a:rPr>
              <a:t> </a:t>
            </a:r>
            <a:r>
              <a:rPr lang="ru-RU" sz="2000" b="1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пересылка </a:t>
            </a: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двух бит классической информации вместо одного.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u="sng"/>
              <a:t>Основные направления развития.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080" y="1555938"/>
            <a:ext cx="9864360" cy="808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1" i="0" u="none" strike="noStrike" kern="1200" dirty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Первое направление </a:t>
            </a:r>
            <a:r>
              <a:rPr lang="ru-RU" b="0" i="0" u="none" strike="noStrike" kern="1200" dirty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основано на кодировании квантового состояния одиночной </a:t>
            </a:r>
            <a:endParaRPr lang="en-US" b="0" i="0" u="none" strike="noStrike" kern="1200" dirty="0" smtClean="0">
              <a:ln>
                <a:noFill/>
              </a:ln>
              <a:latin typeface="Arial" pitchFamily="34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0" i="0" u="none" strike="noStrike" kern="1200" dirty="0" smtClean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Частицы</a:t>
            </a:r>
            <a:r>
              <a:rPr lang="en-US" dirty="0" smtClean="0">
                <a:latin typeface="Arial" pitchFamily="34"/>
                <a:ea typeface="Andale Sans UI" pitchFamily="2"/>
                <a:cs typeface="Tahoma" pitchFamily="2"/>
              </a:rPr>
              <a:t> </a:t>
            </a:r>
            <a:r>
              <a:rPr lang="ru-RU" b="0" i="0" u="none" strike="noStrike" kern="1200" dirty="0" smtClean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и </a:t>
            </a:r>
            <a:r>
              <a:rPr lang="ru-RU" b="0" i="0" u="none" strike="noStrike" kern="1200" dirty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базируется на принципе невозможности различить абсолютно </a:t>
            </a:r>
            <a:r>
              <a:rPr lang="ru-RU" b="0" i="0" u="none" strike="noStrike" kern="1200" dirty="0" smtClean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надежно</a:t>
            </a:r>
            <a:endParaRPr lang="en-US" b="0" i="0" u="none" strike="noStrike" kern="1200" dirty="0" smtClean="0">
              <a:ln>
                <a:noFill/>
              </a:ln>
              <a:latin typeface="Arial" pitchFamily="34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0" i="0" u="none" strike="noStrike" kern="1200" dirty="0" smtClean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 </a:t>
            </a:r>
            <a:r>
              <a:rPr lang="ru-RU" b="0" i="0" u="none" strike="noStrike" kern="1200" dirty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два </a:t>
            </a:r>
            <a:r>
              <a:rPr lang="ru-RU" b="0" i="0" u="none" strike="noStrike" kern="1200" dirty="0" err="1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неортогональных</a:t>
            </a:r>
            <a:r>
              <a:rPr lang="ru-RU" b="0" i="0" u="none" strike="noStrike" kern="1200" dirty="0">
                <a:ln>
                  <a:noFill/>
                </a:ln>
                <a:latin typeface="Arial" pitchFamily="34"/>
                <a:ea typeface="Andale Sans UI" pitchFamily="2"/>
                <a:cs typeface="Tahoma" pitchFamily="2"/>
              </a:rPr>
              <a:t> </a:t>
            </a:r>
            <a:r>
              <a:rPr lang="ru-RU" dirty="0" smtClean="0">
                <a:latin typeface="Arial" pitchFamily="34"/>
                <a:ea typeface="Andale Sans UI" pitchFamily="2"/>
                <a:cs typeface="Tahoma" pitchFamily="2"/>
              </a:rPr>
              <a:t>квантовых состояния.</a:t>
            </a:r>
            <a:endParaRPr lang="en-US" b="0" i="0" u="none" strike="noStrike" kern="1200" dirty="0" smtClean="0">
              <a:ln>
                <a:noFill/>
              </a:ln>
              <a:latin typeface="Arial" pitchFamily="34"/>
              <a:ea typeface="Andale Sans UI" pitchFamily="2"/>
              <a:cs typeface="Tahoma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96" y="2425456"/>
            <a:ext cx="989316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5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Произвольное </a:t>
            </a:r>
            <a:r>
              <a:rPr lang="ru-RU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состояние любой двухуровневой квантово-механической системы </a:t>
            </a:r>
            <a:endParaRPr lang="ru-RU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можно представить </a:t>
            </a:r>
            <a:r>
              <a:rPr lang="ru-RU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 виде линейной суперпозиции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40000" y="3240000"/>
            <a:ext cx="3420000" cy="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7020" y="4111200"/>
            <a:ext cx="9497520" cy="568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Второе направление</a:t>
            </a:r>
            <a:r>
              <a:rPr lang="ru-RU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 развития основано на эффекте квантового перепутывания (запутывания</a:t>
            </a:r>
            <a:r>
              <a:rPr lang="ru-RU" sz="15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)</a:t>
            </a:r>
            <a:r>
              <a:rPr lang="ru-RU" sz="1500" b="1" i="0" u="none" strike="noStrike" kern="1200" dirty="0">
                <a:ln>
                  <a:noFill/>
                </a:ln>
                <a:latin typeface="Times New Roman" pitchFamily="18"/>
                <a:ea typeface="Times New Roman" pitchFamily="18"/>
                <a:cs typeface="Times New Roman" pitchFamily="18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9080" y="4680000"/>
            <a:ext cx="826092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Состояние двух частиц со спином 1/2 может служить примером запутанного состояния: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722759" y="5220000"/>
            <a:ext cx="239724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x-none" u="sng"/>
              <a:t>Протоколы квантовой криптографии.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3846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x-none" sz="2200" b="1"/>
              <a:t>Квантовый протокол ВВ84.</a:t>
            </a:r>
          </a:p>
          <a:p>
            <a:pPr lvl="0">
              <a:buNone/>
            </a:pPr>
            <a:endParaRPr lang="x-none" sz="2200" b="1"/>
          </a:p>
        </p:txBody>
      </p:sp>
      <p:sp>
        <p:nvSpPr>
          <p:cNvPr id="4" name="TextBox 3"/>
          <p:cNvSpPr txBox="1"/>
          <p:nvPr/>
        </p:nvSpPr>
        <p:spPr>
          <a:xfrm>
            <a:off x="446759" y="2340000"/>
            <a:ext cx="729324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Квантовые состояния системы можно описать следующим образом: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0" y="2700000"/>
            <a:ext cx="5558040" cy="111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880000" y="4500000"/>
            <a:ext cx="3650399" cy="30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90240" y="4166280"/>
            <a:ext cx="734976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Состояния поляризации фотонов, используемые в протоколе ВВ84</a:t>
            </a:r>
            <a:r>
              <a:rPr lang="ru-RU" sz="15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600" b="1" u="sng"/>
              <a:t>Этапы формирования ключей.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40000" y="1813857"/>
            <a:ext cx="5248440" cy="15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9040" y="1289880"/>
            <a:ext cx="10200960" cy="510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Алиса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случайным образом выбирает один из базисов. Затем внутри базиса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случайно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выбирает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одно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из состояний, соответствующее 0 или 1 и посылает фотоны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960" y="3073677"/>
            <a:ext cx="10175040" cy="489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2) Боб случайно и независимо от Алисы выбирает для каждого поступающего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фотона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: прямолинейный (+)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или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диагональный ( ) базис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961360" y="3821802"/>
            <a:ext cx="4295880" cy="148571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771480" y="5090040"/>
            <a:ext cx="5348520" cy="489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Затем Боб сохраняет результаты измерений</a:t>
            </a:r>
            <a:r>
              <a:rPr lang="ru-RU" sz="14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: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018600" y="5553360"/>
            <a:ext cx="4181400" cy="1466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000" y="540000"/>
            <a:ext cx="10129320" cy="510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3) Боб по открытому общедоступному каналу связи сообщает, какой тип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Измерений был использован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для каждого фотона, то есть какой был выбран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базис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, но результаты измерений остаются в секрете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789" y="1579512"/>
            <a:ext cx="9723960" cy="510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4)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Алиса сообщает Бобу по открытому общедоступному каналу связи, какие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измерения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были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выбраны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 соответствии с исходным базисом Алисы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082500" y="2387159"/>
            <a:ext cx="4324320" cy="13237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9909" y="3923853"/>
            <a:ext cx="9717840" cy="510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dirty="0">
                <a:latin typeface="Arial" pitchFamily="18"/>
                <a:ea typeface="Andale Sans UI" pitchFamily="2"/>
                <a:cs typeface="Tahoma" pitchFamily="2"/>
              </a:rPr>
              <a:t>5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)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далее пользователи оставляют только те случаи, в которых выбранные базисы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совпали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Эти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случаи переводят в биты (0 и 1), и получают, таким образом,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ключ.</a:t>
            </a:r>
            <a:endParaRPr lang="ru-RU" sz="2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929885" y="4643933"/>
            <a:ext cx="7830000" cy="21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000" y="958500"/>
            <a:ext cx="9000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Число случаев, в которых выбранные базисы совпали, будет составлять в среднем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половину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длины исходной последовательности, т.е. n=1/2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2960" y="3038040"/>
            <a:ext cx="8897040" cy="2361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20000" y="5786280"/>
            <a:ext cx="668484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Таблица  - Формирование квантового ключа по протоколу ВВ84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180" y="1916999"/>
            <a:ext cx="863964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(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пример определения количества фотонов, принятых Бобом, показан в таблице 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00" b="1"/>
              <a:t>Квантовый протокол В92.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2160000"/>
            <a:ext cx="3960000" cy="30247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14600" y="5697000"/>
            <a:ext cx="82854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Поляризационные состояния, используемые в протоколе В92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0000" y="2142360"/>
            <a:ext cx="4714200" cy="30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Фотоны, поляризованные вдоль направления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+450, несут информацию о единичном бите,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фотоны, поляризованные вдоль направления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0о(V) – о нулевом бите</a:t>
            </a:r>
            <a:r>
              <a:rPr lang="ru-RU" sz="16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00" b="1"/>
              <a:t>Алгоритм работы протокола В92.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60000" y="2160000"/>
            <a:ext cx="5514120" cy="28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00000" y="5580000"/>
            <a:ext cx="6300000" cy="5137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Формирование квантового ключа по протоколу В92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1559" y="2582640"/>
            <a:ext cx="8668440" cy="2457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40000" y="5760000"/>
            <a:ext cx="6300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800" b="1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Формирование квантового ключа по протоколу В92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776" y="1237331"/>
            <a:ext cx="9540000" cy="859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В первой и четвертой колонке поляризации при передаче и приеме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ортогональны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и результат детектирования будет отсутствовать. В колонках 2 и 3 </a:t>
            </a:r>
            <a:endParaRPr lang="ru-RU" sz="2000" b="0" i="0" u="none" strike="noStrike" kern="1200" dirty="0" smtClean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коды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rPr>
              <a:t>двоичных разрядов совпадают и поляризации не ортогональны.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595</Words>
  <Application>Microsoft Office PowerPoint</Application>
  <PresentationFormat>Произвольный</PresentationFormat>
  <Paragraphs>78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Квантовая криптография.</vt:lpstr>
      <vt:lpstr>Основные направления развития.</vt:lpstr>
      <vt:lpstr>Протоколы квантовой криптографии.</vt:lpstr>
      <vt:lpstr>Этапы формирования ключей.</vt:lpstr>
      <vt:lpstr>Презентация PowerPoint</vt:lpstr>
      <vt:lpstr>Презентация PowerPoint</vt:lpstr>
      <vt:lpstr>Квантовый протокол В92.</vt:lpstr>
      <vt:lpstr>Алгоритм работы протокола В92.</vt:lpstr>
      <vt:lpstr>Презентация PowerPoint</vt:lpstr>
      <vt:lpstr>Протокол с шестью состояниями .</vt:lpstr>
      <vt:lpstr>Квантовый протокол ВВ84(4+2).</vt:lpstr>
      <vt:lpstr>Протокол Гольденберга-Вайдмана.</vt:lpstr>
      <vt:lpstr> Типовые структуры квантовых систем распределения ключей.</vt:lpstr>
      <vt:lpstr>Структура системы с поляризационным кодированием.</vt:lpstr>
      <vt:lpstr>Структура системы с фазовым кодированием.</vt:lpstr>
      <vt:lpstr>Презентация PowerPoint</vt:lpstr>
      <vt:lpstr>Презентация PowerPoint</vt:lpstr>
      <vt:lpstr>Структура системы с временным кодированием 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Квантовая криптография.</dc:title>
  <dc:creator>kseniaaa123</dc:creator>
  <cp:lastModifiedBy>kseniaaa123</cp:lastModifiedBy>
  <cp:revision>9</cp:revision>
  <dcterms:created xsi:type="dcterms:W3CDTF">2009-04-16T11:32:32Z</dcterms:created>
  <dcterms:modified xsi:type="dcterms:W3CDTF">2016-06-27T21:55:18Z</dcterms:modified>
</cp:coreProperties>
</file>